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Roboto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italic.fntdata"/><Relationship Id="rId6" Type="http://schemas.openxmlformats.org/officeDocument/2006/relationships/slide" Target="slides/slide1.xml"/><Relationship Id="rId18" Type="http://schemas.openxmlformats.org/officeDocument/2006/relationships/font" Target="fonts/Roboto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12a793c63c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12a793c63c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rgbClr val="00195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Chester MM certificate from 1803</a:t>
            </a:r>
            <a:endParaRPr sz="1350">
              <a:solidFill>
                <a:srgbClr val="00195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rgbClr val="00195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Apron of William V. Henry Worshipful Master 1842-1844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12a793c63c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12a793c63c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12a793c63c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12a793c63c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12a793c63c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12a793c63c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Char char="-"/>
            </a:pPr>
            <a:r>
              <a:rPr lang="en" sz="1400">
                <a:solidFill>
                  <a:srgbClr val="595959"/>
                </a:solidFill>
              </a:rPr>
              <a:t>Partnered with towns school trustees to 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12a793c63c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12a793c63c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12a793c63c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12a793c63c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12a793c63c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12a793c63c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12a793c63c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12a793c63c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12a793c63c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12a793c63c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12a793c63c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12a793c63c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jpg"/><Relationship Id="rId4" Type="http://schemas.openxmlformats.org/officeDocument/2006/relationships/image" Target="../media/image2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1.jpg"/><Relationship Id="rId4" Type="http://schemas.openxmlformats.org/officeDocument/2006/relationships/image" Target="../media/image15.jpg"/><Relationship Id="rId5" Type="http://schemas.openxmlformats.org/officeDocument/2006/relationships/image" Target="../media/image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9.jpg"/><Relationship Id="rId4" Type="http://schemas.openxmlformats.org/officeDocument/2006/relationships/image" Target="../media/image1.jpg"/><Relationship Id="rId5" Type="http://schemas.openxmlformats.org/officeDocument/2006/relationships/image" Target="../media/image1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jpg"/><Relationship Id="rId4" Type="http://schemas.openxmlformats.org/officeDocument/2006/relationships/image" Target="../media/image14.jpg"/><Relationship Id="rId5" Type="http://schemas.openxmlformats.org/officeDocument/2006/relationships/image" Target="../media/image15.jpg"/><Relationship Id="rId6" Type="http://schemas.openxmlformats.org/officeDocument/2006/relationships/image" Target="../media/image6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jpg"/><Relationship Id="rId4" Type="http://schemas.openxmlformats.org/officeDocument/2006/relationships/image" Target="../media/image12.jpg"/><Relationship Id="rId5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000330" y="-232975"/>
            <a:ext cx="14332550" cy="9099738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>
            <p:ph type="ctrTitle"/>
          </p:nvPr>
        </p:nvSpPr>
        <p:spPr>
          <a:xfrm>
            <a:off x="908475" y="1204725"/>
            <a:ext cx="7307100" cy="1592400"/>
          </a:xfrm>
          <a:prstGeom prst="rect">
            <a:avLst/>
          </a:prstGeom>
          <a:solidFill>
            <a:srgbClr val="A4C1FF">
              <a:alpha val="56860"/>
            </a:srgbClr>
          </a:solidFill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History of </a:t>
            </a:r>
            <a:br>
              <a:rPr lang="en"/>
            </a:br>
            <a:r>
              <a:rPr lang="en"/>
              <a:t>Unity Lodge No. 146</a:t>
            </a:r>
            <a:endParaRPr/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908750" y="2797125"/>
            <a:ext cx="7307100" cy="701100"/>
          </a:xfrm>
          <a:prstGeom prst="rect">
            <a:avLst/>
          </a:prstGeom>
          <a:solidFill>
            <a:srgbClr val="000000">
              <a:alpha val="47470"/>
            </a:srgbClr>
          </a:solidFill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From Chester Lodge to the Present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Chester Lodge No. 61</a:t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Chester Lodge No. 61</a:t>
            </a:r>
            <a:endParaRPr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1799 to 1804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Between Chester Gap and Chester Ferry, along Chester Street within Front Royal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Front Royal established in 1788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Maps show Chester in 1794</a:t>
            </a: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8375" y="2911675"/>
            <a:ext cx="2814275" cy="2110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 rotWithShape="1">
          <a:blip r:embed="rId4">
            <a:alphaModFix/>
          </a:blip>
          <a:srcRect b="0" l="28207" r="25474" t="0"/>
          <a:stretch/>
        </p:blipFill>
        <p:spPr>
          <a:xfrm>
            <a:off x="4621375" y="0"/>
            <a:ext cx="429307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Front Royal Lodge No. 102</a:t>
            </a:r>
            <a:endParaRPr/>
          </a:p>
        </p:txBody>
      </p:sp>
      <p:sp>
        <p:nvSpPr>
          <p:cNvPr id="70" name="Google Shape;70;p1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1816 to 1825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1840 to 1857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Winchester dedication: Hiram Hall 1822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Courthouse &amp; Odd Fellows Hall</a:t>
            </a:r>
            <a:endParaRPr/>
          </a:p>
        </p:txBody>
      </p:sp>
      <p:sp>
        <p:nvSpPr>
          <p:cNvPr id="71" name="Google Shape;71;p1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2" name="Google Shape;7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4425" y="959513"/>
            <a:ext cx="4959575" cy="3802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1724" y="2389675"/>
            <a:ext cx="2693602" cy="2701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Founding of Unity</a:t>
            </a:r>
            <a:endParaRPr/>
          </a:p>
        </p:txBody>
      </p:sp>
      <p:sp>
        <p:nvSpPr>
          <p:cNvPr id="79" name="Google Shape;79;p1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Chartered December 13, 1870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Old Front Royal Academy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Saturdays on/before full moon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17 applicants raised in the first year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15 MM became affiliated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Thomas N. Ashby as MM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Prominent figures in community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/>
              <a:t>Civil War veterans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/>
              <a:t>Business Men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/>
              <a:t>Lawyers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/>
              <a:t>Sheriff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/>
              <a:t>School Board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/>
              <a:t>Town Trustees</a:t>
            </a:r>
            <a:endParaRPr/>
          </a:p>
        </p:txBody>
      </p:sp>
      <p:sp>
        <p:nvSpPr>
          <p:cNvPr id="80" name="Google Shape;80;p1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1" name="Google Shape;8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01775" y="831551"/>
            <a:ext cx="5342223" cy="3688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73674" y="0"/>
            <a:ext cx="478815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Public Free School Building: Union Hall</a:t>
            </a:r>
            <a:endParaRPr/>
          </a:p>
        </p:txBody>
      </p:sp>
      <p:sp>
        <p:nvSpPr>
          <p:cNvPr id="88" name="Google Shape;88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1876 Add third floor during construction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Rented to Secret Societies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/>
              <a:t>Independent Order of Odd Fellows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/>
              <a:t>International Order of Red Men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/>
              <a:t>Friends of Temperance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1892 added electricity</a:t>
            </a:r>
            <a:endParaRPr/>
          </a:p>
        </p:txBody>
      </p:sp>
      <p:sp>
        <p:nvSpPr>
          <p:cNvPr id="89" name="Google Shape;89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32650" y="0"/>
            <a:ext cx="6321198" cy="4021151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Events</a:t>
            </a:r>
            <a:endParaRPr/>
          </a:p>
        </p:txBody>
      </p:sp>
      <p:sp>
        <p:nvSpPr>
          <p:cNvPr id="96" name="Google Shape;96;p1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1899: 100 Years in Front Royal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1902: Open House &amp; Stereoptican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/>
              <a:t>At Davis Hall?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1904: Royal Arch Proposal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1907: Masonic Carnival &amp; Bazaar</a:t>
            </a:r>
            <a:endParaRPr/>
          </a:p>
        </p:txBody>
      </p:sp>
      <p:pic>
        <p:nvPicPr>
          <p:cNvPr id="97" name="Google Shape;9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72200" y="3570899"/>
            <a:ext cx="1260150" cy="154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2814288"/>
            <a:ext cx="4072192" cy="2347025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Murphy Building</a:t>
            </a:r>
            <a:endParaRPr/>
          </a:p>
        </p:txBody>
      </p:sp>
      <p:sp>
        <p:nvSpPr>
          <p:cNvPr id="104" name="Google Shape;104;p1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1910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1914 Fire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/>
              <a:t>Odd Fellows provided a room during repairs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1916 Eastern Star Chartered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1918 Temple Property Search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1925 Search Renewed</a:t>
            </a:r>
            <a:endParaRPr/>
          </a:p>
        </p:txBody>
      </p:sp>
      <p:sp>
        <p:nvSpPr>
          <p:cNvPr id="105" name="Google Shape;105;p1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6" name="Google Shape;10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76701" y="0"/>
            <a:ext cx="4467297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937125"/>
            <a:ext cx="2206375" cy="2206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38350" y="2937126"/>
            <a:ext cx="2206377" cy="22063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20"/>
          <p:cNvPicPr preferRelativeResize="0"/>
          <p:nvPr/>
        </p:nvPicPr>
        <p:blipFill rotWithShape="1">
          <a:blip r:embed="rId3">
            <a:alphaModFix/>
          </a:blip>
          <a:srcRect b="0" l="12119" r="13663" t="0"/>
          <a:stretch/>
        </p:blipFill>
        <p:spPr>
          <a:xfrm>
            <a:off x="3791875" y="-22500"/>
            <a:ext cx="5352125" cy="518849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Dr. Hansbrough House: Masonic Hall</a:t>
            </a:r>
            <a:endParaRPr/>
          </a:p>
        </p:txBody>
      </p:sp>
      <p:sp>
        <p:nvSpPr>
          <p:cNvPr id="115" name="Google Shape;115;p20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1926 Cornerstone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Government offices: Lawyers Row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1932 Restoration of Lodge History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1944 Two-Rivers DeMolay Chapter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1953 Temple Improvements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/>
              <a:t>Office &amp; waiting room </a:t>
            </a:r>
            <a:r>
              <a:rPr lang="en"/>
              <a:t>remodeled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/>
              <a:t>A/C installed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/>
              <a:t>3 bathrooms</a:t>
            </a:r>
            <a:endParaRPr/>
          </a:p>
        </p:txBody>
      </p:sp>
      <p:sp>
        <p:nvSpPr>
          <p:cNvPr id="116" name="Google Shape;116;p20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Modernization</a:t>
            </a:r>
            <a:endParaRPr/>
          </a:p>
        </p:txBody>
      </p:sp>
      <p:sp>
        <p:nvSpPr>
          <p:cNvPr id="122" name="Google Shape;122;p2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1956 Modernization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1970 Unity 100th Anniversary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1997 Demolished</a:t>
            </a:r>
            <a:endParaRPr/>
          </a:p>
        </p:txBody>
      </p:sp>
      <p:sp>
        <p:nvSpPr>
          <p:cNvPr id="123" name="Google Shape;123;p2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4" name="Google Shape;12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10402" y="1220848"/>
            <a:ext cx="5233603" cy="392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265116"/>
            <a:ext cx="3910400" cy="2878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52925" y="0"/>
            <a:ext cx="1491074" cy="182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01800" y="0"/>
            <a:ext cx="1921925" cy="199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Second Masonic Temple</a:t>
            </a:r>
            <a:endParaRPr/>
          </a:p>
        </p:txBody>
      </p:sp>
      <p:sp>
        <p:nvSpPr>
          <p:cNvPr id="133" name="Google Shape;133;p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1988 Masonic Hall sold to county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/>
              <a:t>Lodge Purchased Criser Road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Efforts by: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/>
              <a:t>James Coverstone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/>
              <a:t>Ronald Bean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/>
              <a:t>Clyde Magee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/>
              <a:t>Bill Wood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Blueprints based on similar temples</a:t>
            </a:r>
            <a:endParaRPr/>
          </a:p>
        </p:txBody>
      </p:sp>
      <p:sp>
        <p:nvSpPr>
          <p:cNvPr id="134" name="Google Shape;134;p2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5" name="Google Shape;13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3650" y="582625"/>
            <a:ext cx="4970350" cy="3772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69050" y="3168550"/>
            <a:ext cx="1974950" cy="197495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Events</a:t>
            </a:r>
            <a:endParaRPr/>
          </a:p>
        </p:txBody>
      </p:sp>
      <p:sp>
        <p:nvSpPr>
          <p:cNvPr id="142" name="Google Shape;142;p23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2019 Unity 150th Anniversary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2019 Knights Templar Meetings at Unity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2019 Pandemic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2020 Leigh-Hanson Quarry Lodge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2021 Breakfast Returns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2023 Knights Templar Move/Rename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/>
              <a:t>Luray Commandery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/>
              <a:t>Jeffery Glen Burnham Commandery</a:t>
            </a:r>
            <a:endParaRPr/>
          </a:p>
        </p:txBody>
      </p:sp>
      <p:sp>
        <p:nvSpPr>
          <p:cNvPr id="143" name="Google Shape;143;p2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4" name="Google Shape;144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04221" y="2"/>
            <a:ext cx="3285903" cy="316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150" y="3571863"/>
            <a:ext cx="5810250" cy="1571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